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1"/>
  </p:notesMasterIdLst>
  <p:handoutMasterIdLst>
    <p:handoutMasterId r:id="rId12"/>
  </p:handoutMasterIdLst>
  <p:sldIdLst>
    <p:sldId id="256" r:id="rId3"/>
    <p:sldId id="257" r:id="rId4"/>
    <p:sldId id="300" r:id="rId5"/>
    <p:sldId id="307" r:id="rId6"/>
    <p:sldId id="308" r:id="rId7"/>
    <p:sldId id="309" r:id="rId8"/>
    <p:sldId id="310" r:id="rId9"/>
    <p:sldId id="311" r:id="rId10"/>
  </p:sldIdLst>
  <p:sldSz cx="12192000" cy="6858000"/>
  <p:notesSz cx="6858000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B1E8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4671" autoAdjust="0"/>
  </p:normalViewPr>
  <p:slideViewPr>
    <p:cSldViewPr snapToGrid="0" showGuides="1">
      <p:cViewPr varScale="1">
        <p:scale>
          <a:sx n="70" d="100"/>
          <a:sy n="70" d="100"/>
        </p:scale>
        <p:origin x="-54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1" d="100"/>
          <a:sy n="51" d="100"/>
        </p:scale>
        <p:origin x="2352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EAAF3-9831-450B-8D59-2C09DB96C8FC}" type="datetimeFigureOut">
              <a:rPr lang="es-ES"/>
              <a:t>20/03/2018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34459-7356-44BF-850D-8B30C4FB3B6B}" type="slidenum">
              <a:rPr/>
              <a:t>‹Nº›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69016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0CD79-FC16-4410-AB61-17F26E6D3BC8}" type="datetimeFigureOut">
              <a:rPr lang="es-ES"/>
              <a:t>20/03/2018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C37BE-C303-496D-B5CD-85F2937540FC}" type="slidenum">
              <a:rPr/>
              <a:t>‹Nº›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5084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898" y="4511784"/>
            <a:ext cx="10096501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s-ES"/>
              <a:t>20/03/2018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‹Nº›</a:t>
            </a:fld>
            <a:endParaRPr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5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 smtClean="0"/>
              <a:t>Haga clic en el icono para agregar una imagen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3396996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s-ES"/>
              <a:t>20/03/2018</a:t>
            </a:fld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‹Nº›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6963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s-ES"/>
              <a:t>20/03/2018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‹Nº›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1207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4900" y="365125"/>
            <a:ext cx="8098896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s-ES"/>
              <a:t>20/03/2018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‹Nº›</a:t>
            </a:fld>
            <a:endParaRPr dirty="0"/>
          </a:p>
        </p:txBody>
      </p:sp>
      <p:grpSp>
        <p:nvGrpSpPr>
          <p:cNvPr id="7" name="Group 6"/>
          <p:cNvGrpSpPr/>
          <p:nvPr/>
        </p:nvGrpSpPr>
        <p:grpSpPr>
          <a:xfrm rot="5400000">
            <a:off x="6514047" y="3228843"/>
            <a:ext cx="5632704" cy="84403"/>
            <a:chOff x="1073150" y="1219201"/>
            <a:chExt cx="10058400" cy="63125"/>
          </a:xfrm>
        </p:grpSpPr>
        <p:cxnSp>
          <p:nvCxnSpPr>
            <p:cNvPr id="8" name="Straight Connector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592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s-ES"/>
              <a:t>20/03/2018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‹Nº›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8687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sitiva de título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 rot="10800000">
            <a:off x="0" y="5645510"/>
            <a:ext cx="12192000" cy="63125"/>
            <a:chOff x="507492" y="1501519"/>
            <a:chExt cx="8129016" cy="6312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0" y="1143000"/>
            <a:ext cx="12192000" cy="63125"/>
            <a:chOff x="507492" y="1501519"/>
            <a:chExt cx="8129016" cy="63125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</p:spPr>
      </p:pic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/>
          <a:lstStyle>
            <a:lvl1pPr marL="0" indent="0" algn="ctr">
              <a:buNone/>
              <a:defRPr/>
            </a:lvl1pPr>
          </a:lstStyle>
          <a:p>
            <a:r>
              <a:rPr lang="es-ES" dirty="0" smtClean="0"/>
              <a:t>Haga clic en el icono para agregar una imagen</a:t>
            </a:r>
            <a:endParaRPr dirty="0"/>
          </a:p>
        </p:txBody>
      </p:sp>
      <p:sp>
        <p:nvSpPr>
          <p:cNvPr id="19" name="Instructional Text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14400">
              <a:buNone/>
            </a:pPr>
            <a:r>
              <a:rPr lang="es-ES" sz="1200" b="1" i="1" dirty="0" smtClean="0">
                <a:latin typeface="Arial"/>
                <a:ea typeface="+mn-ea"/>
                <a:cs typeface="Arial"/>
              </a:rPr>
              <a:t>NOTA:</a:t>
            </a:r>
          </a:p>
          <a:p>
            <a:pPr algn="l" defTabSz="914400">
              <a:buNone/>
            </a:pPr>
            <a:r>
              <a:rPr lang="es-ES" sz="1200" b="0" i="1" dirty="0" smtClean="0">
                <a:latin typeface="Arial"/>
                <a:ea typeface="+mn-ea"/>
                <a:cs typeface="Arial"/>
              </a:rPr>
              <a:t>Para cambiar la imagen de esta dispositiva, seleccione la imagen y elimínela. A continuación </a:t>
            </a:r>
            <a:r>
              <a:rPr lang="es-ES" sz="1200" b="0" i="1" noProof="0" dirty="0" smtClean="0">
                <a:latin typeface="Arial"/>
                <a:ea typeface="+mn-ea"/>
                <a:cs typeface="Arial"/>
              </a:rPr>
              <a:t>haga</a:t>
            </a:r>
            <a:r>
              <a:rPr lang="es-ES" sz="1200" b="0" i="1" dirty="0" smtClean="0">
                <a:latin typeface="Arial"/>
                <a:ea typeface="+mn-ea"/>
                <a:cs typeface="Arial"/>
              </a:rPr>
              <a:t> clic en el icono Imágenes en el marcador de posición e inserte su imagen.</a:t>
            </a:r>
            <a:endParaRPr lang="es-ES" sz="1200" b="0" i="1" dirty="0"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7394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2514600"/>
            <a:ext cx="12192000" cy="3194035"/>
            <a:chOff x="647402" y="2514600"/>
            <a:chExt cx="10838688" cy="3194035"/>
          </a:xfrm>
        </p:grpSpPr>
        <p:grpSp>
          <p:nvGrpSpPr>
            <p:cNvPr id="9" name="Group 8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ctangle 9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grpSp>
          <p:nvGrpSpPr>
            <p:cNvPr id="11" name="Group 10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899" y="2971806"/>
            <a:ext cx="10071099" cy="1684150"/>
          </a:xfrm>
        </p:spPr>
        <p:txBody>
          <a:bodyPr anchor="ctr">
            <a:normAutofit/>
          </a:bodyPr>
          <a:lstStyle>
            <a:lvl1pPr>
              <a:defRPr sz="4400" cap="all" baseline="0"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899" y="4655956"/>
            <a:ext cx="10071099" cy="50975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s-ES"/>
              <a:t>20/03/2018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‹Nº›</a:t>
            </a:fld>
            <a:endParaRPr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880" y="0"/>
            <a:ext cx="1783188" cy="2971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67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s-ES"/>
              <a:t>20/03/2018</a:t>
            </a:fld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‹Nº›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2779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4900" y="2424112"/>
            <a:ext cx="4919472" cy="37480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611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6110" y="2424112"/>
            <a:ext cx="4919472" cy="37480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s-ES"/>
              <a:t>20/03/2018</a:t>
            </a:fld>
            <a:endParaRPr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‹Nº›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7101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s-ES"/>
              <a:t>20/03/2018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‹Nº›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5811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s-ES"/>
              <a:t>20/03/2018</a:t>
            </a:fld>
            <a:endParaRPr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‹Nº›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241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1848" y="1600199"/>
            <a:ext cx="5445252" cy="4572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4384548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s-ES"/>
              <a:t>20/03/2018</a:t>
            </a:fld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‹Nº›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6976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02B9795-92DC-40DC-A1CA-9A4B349D7824}" type="datetimeFigureOut">
              <a:rPr lang="es-ES"/>
              <a:pPr/>
              <a:t>20/03/2018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0FF54DE5-C571-48E8-A5BC-B369434E2F44}" type="slidenum">
              <a:rPr/>
              <a:pPr/>
              <a:t>‹Nº›</a:t>
            </a:fld>
            <a:endParaRPr dirty="0"/>
          </a:p>
        </p:txBody>
      </p:sp>
      <p:grpSp>
        <p:nvGrpSpPr>
          <p:cNvPr id="15" name="Group 14"/>
          <p:cNvGrpSpPr/>
          <p:nvPr/>
        </p:nvGrpSpPr>
        <p:grpSpPr>
          <a:xfrm>
            <a:off x="1103376" y="1219201"/>
            <a:ext cx="9985248" cy="84403"/>
            <a:chOff x="1073150" y="1219201"/>
            <a:chExt cx="10058400" cy="63125"/>
          </a:xfrm>
        </p:grpSpPr>
        <p:cxnSp>
          <p:nvCxnSpPr>
            <p:cNvPr id="13" name="Straight Connector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4625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pos="696">
          <p15:clr>
            <a:srgbClr val="F26B43"/>
          </p15:clr>
        </p15:guide>
        <p15:guide id="2" pos="6984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142875" y="2510458"/>
            <a:ext cx="6027335" cy="2219691"/>
          </a:xfrm>
        </p:spPr>
        <p:txBody>
          <a:bodyPr anchor="ctr">
            <a:normAutofit/>
          </a:bodyPr>
          <a:lstStyle/>
          <a:p>
            <a:r>
              <a:rPr lang="es-ES" sz="3100" b="1" dirty="0" smtClean="0"/>
              <a:t>Ejecución PRESUPUESTO SALAMANCA</a:t>
            </a:r>
            <a:br>
              <a:rPr lang="es-ES" sz="3100" b="1" dirty="0" smtClean="0"/>
            </a:br>
            <a:r>
              <a:rPr lang="es-ES" sz="3100" b="1" dirty="0" smtClean="0"/>
              <a:t>2017. inversiones y otros. </a:t>
            </a:r>
            <a:br>
              <a:rPr lang="es-ES" sz="3100" b="1" dirty="0" smtClean="0"/>
            </a:br>
            <a:r>
              <a:rPr lang="es-ES" sz="4800" b="1" dirty="0" smtClean="0"/>
              <a:t> </a:t>
            </a:r>
            <a:endParaRPr lang="es-ES" sz="4800" b="1" dirty="0"/>
          </a:p>
        </p:txBody>
      </p:sp>
      <p:sp>
        <p:nvSpPr>
          <p:cNvPr id="7" name="Subtítulo 6"/>
          <p:cNvSpPr>
            <a:spLocks noGrp="1"/>
          </p:cNvSpPr>
          <p:nvPr>
            <p:ph type="subTitle" idx="1"/>
          </p:nvPr>
        </p:nvSpPr>
        <p:spPr>
          <a:xfrm>
            <a:off x="161925" y="4054584"/>
            <a:ext cx="5734050" cy="955565"/>
          </a:xfrm>
        </p:spPr>
        <p:txBody>
          <a:bodyPr>
            <a:normAutofit/>
          </a:bodyPr>
          <a:lstStyle/>
          <a:p>
            <a:endParaRPr lang="es-ES" b="1" dirty="0" smtClean="0"/>
          </a:p>
          <a:p>
            <a:r>
              <a:rPr lang="es-ES" b="1" dirty="0" smtClean="0"/>
              <a:t>Portavoz Ciudadanos </a:t>
            </a:r>
          </a:p>
          <a:p>
            <a:r>
              <a:rPr lang="es-ES" b="1" dirty="0" smtClean="0"/>
              <a:t>Enrique Álvarez Izquierdo</a:t>
            </a:r>
            <a:endParaRPr lang="es-ES" b="1" dirty="0"/>
          </a:p>
        </p:txBody>
      </p:sp>
      <p:pic>
        <p:nvPicPr>
          <p:cNvPr id="3" name="Marcador de posición de imagen 2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59" r="6959"/>
          <a:stretch>
            <a:fillRect/>
          </a:stretch>
        </p:blipFill>
        <p:spPr>
          <a:xfrm>
            <a:off x="6134101" y="1310656"/>
            <a:ext cx="6057900" cy="4328144"/>
          </a:xfrm>
        </p:spPr>
      </p:pic>
    </p:spTree>
    <p:extLst>
      <p:ext uri="{BB962C8B-B14F-4D97-AF65-F5344CB8AC3E}">
        <p14:creationId xmlns:p14="http://schemas.microsoft.com/office/powerpoint/2010/main" val="165213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es-ES" sz="2800" b="1" i="0" dirty="0" smtClean="0">
                <a:solidFill>
                  <a:srgbClr val="514843"/>
                </a:solidFill>
                <a:latin typeface="Plantagenet Cherokee"/>
                <a:ea typeface="+mj-ea"/>
                <a:cs typeface="+mj-cs"/>
              </a:rPr>
              <a:t>ÍNDICE</a:t>
            </a:r>
            <a:endParaRPr lang="es-ES" sz="2800" b="1" i="0" dirty="0">
              <a:solidFill>
                <a:srgbClr val="514843"/>
              </a:solidFill>
              <a:latin typeface="Plantagenet Cherokee"/>
              <a:ea typeface="+mj-ea"/>
              <a:cs typeface="+mj-cs"/>
            </a:endParaRPr>
          </a:p>
        </p:txBody>
      </p:sp>
      <p:sp>
        <p:nvSpPr>
          <p:cNvPr id="16" name="AutoShape 6"/>
          <p:cNvSpPr>
            <a:spLocks noChangeArrowheads="1"/>
          </p:cNvSpPr>
          <p:nvPr/>
        </p:nvSpPr>
        <p:spPr bwMode="gray">
          <a:xfrm>
            <a:off x="1288603" y="1665899"/>
            <a:ext cx="664106" cy="575062"/>
          </a:xfrm>
          <a:prstGeom prst="hexagon">
            <a:avLst>
              <a:gd name="adj" fmla="val 28896"/>
              <a:gd name="vf" fmla="val 115470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de-DE"/>
          </a:p>
        </p:txBody>
      </p:sp>
      <p:sp>
        <p:nvSpPr>
          <p:cNvPr id="19" name="Line 11"/>
          <p:cNvSpPr>
            <a:spLocks noChangeShapeType="1"/>
          </p:cNvSpPr>
          <p:nvPr/>
        </p:nvSpPr>
        <p:spPr bwMode="auto">
          <a:xfrm>
            <a:off x="1828800" y="2240961"/>
            <a:ext cx="8902700" cy="0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0" name="AutoShape 6"/>
          <p:cNvSpPr>
            <a:spLocks noChangeArrowheads="1"/>
          </p:cNvSpPr>
          <p:nvPr/>
        </p:nvSpPr>
        <p:spPr bwMode="gray">
          <a:xfrm>
            <a:off x="1288603" y="2640229"/>
            <a:ext cx="664106" cy="575062"/>
          </a:xfrm>
          <a:prstGeom prst="hexagon">
            <a:avLst>
              <a:gd name="adj" fmla="val 28896"/>
              <a:gd name="vf" fmla="val 115470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de-DE"/>
          </a:p>
        </p:txBody>
      </p:sp>
      <p:sp>
        <p:nvSpPr>
          <p:cNvPr id="21" name="Line 11"/>
          <p:cNvSpPr>
            <a:spLocks noChangeShapeType="1"/>
          </p:cNvSpPr>
          <p:nvPr/>
        </p:nvSpPr>
        <p:spPr bwMode="auto">
          <a:xfrm>
            <a:off x="1828800" y="3215291"/>
            <a:ext cx="8902700" cy="0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2" name="AutoShape 6"/>
          <p:cNvSpPr>
            <a:spLocks noChangeArrowheads="1"/>
          </p:cNvSpPr>
          <p:nvPr/>
        </p:nvSpPr>
        <p:spPr bwMode="gray">
          <a:xfrm>
            <a:off x="1288603" y="3664167"/>
            <a:ext cx="664106" cy="575062"/>
          </a:xfrm>
          <a:prstGeom prst="hexagon">
            <a:avLst>
              <a:gd name="adj" fmla="val 28896"/>
              <a:gd name="vf" fmla="val 115470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de-DE"/>
          </a:p>
        </p:txBody>
      </p:sp>
      <p:sp>
        <p:nvSpPr>
          <p:cNvPr id="23" name="Line 11"/>
          <p:cNvSpPr>
            <a:spLocks noChangeShapeType="1"/>
          </p:cNvSpPr>
          <p:nvPr/>
        </p:nvSpPr>
        <p:spPr bwMode="auto">
          <a:xfrm>
            <a:off x="1828800" y="4239229"/>
            <a:ext cx="8902700" cy="0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4" name="AutoShape 6"/>
          <p:cNvSpPr>
            <a:spLocks noChangeArrowheads="1"/>
          </p:cNvSpPr>
          <p:nvPr/>
        </p:nvSpPr>
        <p:spPr bwMode="gray">
          <a:xfrm>
            <a:off x="1288603" y="4688104"/>
            <a:ext cx="664106" cy="575062"/>
          </a:xfrm>
          <a:prstGeom prst="hexagon">
            <a:avLst>
              <a:gd name="adj" fmla="val 28896"/>
              <a:gd name="vf" fmla="val 115470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de-DE"/>
          </a:p>
        </p:txBody>
      </p:sp>
      <p:sp>
        <p:nvSpPr>
          <p:cNvPr id="25" name="Line 11"/>
          <p:cNvSpPr>
            <a:spLocks noChangeShapeType="1"/>
          </p:cNvSpPr>
          <p:nvPr/>
        </p:nvSpPr>
        <p:spPr bwMode="auto">
          <a:xfrm>
            <a:off x="1828800" y="5263166"/>
            <a:ext cx="8902700" cy="0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6" name="AutoShape 6"/>
          <p:cNvSpPr>
            <a:spLocks noChangeArrowheads="1"/>
          </p:cNvSpPr>
          <p:nvPr/>
        </p:nvSpPr>
        <p:spPr bwMode="gray">
          <a:xfrm>
            <a:off x="1288603" y="5712040"/>
            <a:ext cx="664106" cy="575062"/>
          </a:xfrm>
          <a:prstGeom prst="hexagon">
            <a:avLst>
              <a:gd name="adj" fmla="val 28896"/>
              <a:gd name="vf" fmla="val 115470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de-DE"/>
          </a:p>
        </p:txBody>
      </p:sp>
      <p:sp>
        <p:nvSpPr>
          <p:cNvPr id="27" name="Line 11"/>
          <p:cNvSpPr>
            <a:spLocks noChangeShapeType="1"/>
          </p:cNvSpPr>
          <p:nvPr/>
        </p:nvSpPr>
        <p:spPr bwMode="auto">
          <a:xfrm>
            <a:off x="1828800" y="6287102"/>
            <a:ext cx="8902700" cy="0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4" name="CuadroTexto 3"/>
          <p:cNvSpPr txBox="1"/>
          <p:nvPr/>
        </p:nvSpPr>
        <p:spPr>
          <a:xfrm>
            <a:off x="2241551" y="1675863"/>
            <a:ext cx="84899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/>
              <a:t>SALAMANCA. LA LIQUIDACIÓN  DEL PRESUPUESTO DE 2017   </a:t>
            </a:r>
          </a:p>
          <a:p>
            <a:endParaRPr lang="es-ES" sz="2000" b="1" dirty="0" smtClean="0"/>
          </a:p>
          <a:p>
            <a:endParaRPr lang="es-ES" sz="2400" dirty="0" smtClean="0"/>
          </a:p>
          <a:p>
            <a:endParaRPr lang="es-ES" sz="2400" dirty="0"/>
          </a:p>
        </p:txBody>
      </p:sp>
      <p:sp>
        <p:nvSpPr>
          <p:cNvPr id="28" name="CuadroTexto 27"/>
          <p:cNvSpPr txBox="1"/>
          <p:nvPr/>
        </p:nvSpPr>
        <p:spPr>
          <a:xfrm>
            <a:off x="2241550" y="2397426"/>
            <a:ext cx="87969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/>
              <a:t>EL GOBIERNO DE AHORA MADRID  TIENE UN SERIO PROBLEMA  CON LAS INVERSIONES</a:t>
            </a:r>
          </a:p>
          <a:p>
            <a:endParaRPr lang="es-ES" sz="2400" dirty="0"/>
          </a:p>
        </p:txBody>
      </p:sp>
      <p:sp>
        <p:nvSpPr>
          <p:cNvPr id="30" name="CuadroTexto 29"/>
          <p:cNvSpPr txBox="1"/>
          <p:nvPr/>
        </p:nvSpPr>
        <p:spPr>
          <a:xfrm>
            <a:off x="2241550" y="3474644"/>
            <a:ext cx="807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/>
              <a:t>LAS INVERSIONES EN EL DISTRITO </a:t>
            </a:r>
            <a:r>
              <a:rPr lang="es-ES" sz="2000" b="1" dirty="0" smtClean="0"/>
              <a:t> TODAVÍA  PEOR QUE A NIVEL DE </a:t>
            </a:r>
            <a:r>
              <a:rPr lang="es-ES" sz="2000" b="1" dirty="0" smtClean="0"/>
              <a:t>LA CIUDAD DE MADRID. LA GESTIÓN DE LA JMD</a:t>
            </a:r>
            <a:endParaRPr lang="es-ES" sz="2000" b="1" dirty="0"/>
          </a:p>
        </p:txBody>
      </p:sp>
      <p:sp>
        <p:nvSpPr>
          <p:cNvPr id="31" name="CuadroTexto 30"/>
          <p:cNvSpPr txBox="1"/>
          <p:nvPr/>
        </p:nvSpPr>
        <p:spPr>
          <a:xfrm>
            <a:off x="2241551" y="4555280"/>
            <a:ext cx="807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/>
              <a:t>LOS PRESUPUESTOS  PARTICIPATIVOS: LA JOYA DE LA CORONA </a:t>
            </a:r>
            <a:r>
              <a:rPr lang="es-ES" sz="2400" b="1" dirty="0" smtClean="0"/>
              <a:t> </a:t>
            </a:r>
            <a:r>
              <a:rPr lang="es-ES" sz="2000" b="1" dirty="0" smtClean="0"/>
              <a:t>¡MENUDO ENGAÑO!</a:t>
            </a:r>
            <a:endParaRPr lang="es-ES" sz="2000" b="1" dirty="0"/>
          </a:p>
        </p:txBody>
      </p:sp>
      <p:sp>
        <p:nvSpPr>
          <p:cNvPr id="5" name="CuadroTexto 4"/>
          <p:cNvSpPr txBox="1"/>
          <p:nvPr/>
        </p:nvSpPr>
        <p:spPr>
          <a:xfrm>
            <a:off x="1422400" y="1702958"/>
            <a:ext cx="3189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chemeClr val="bg1"/>
                </a:solidFill>
              </a:rPr>
              <a:t>1</a:t>
            </a:r>
            <a:endParaRPr lang="es-ES" sz="2400" b="1" dirty="0">
              <a:solidFill>
                <a:schemeClr val="bg1"/>
              </a:solidFill>
            </a:endParaRPr>
          </a:p>
        </p:txBody>
      </p:sp>
      <p:sp>
        <p:nvSpPr>
          <p:cNvPr id="32" name="CuadroTexto 31"/>
          <p:cNvSpPr txBox="1"/>
          <p:nvPr/>
        </p:nvSpPr>
        <p:spPr>
          <a:xfrm>
            <a:off x="1422400" y="2689834"/>
            <a:ext cx="3189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3" name="CuadroTexto 32"/>
          <p:cNvSpPr txBox="1"/>
          <p:nvPr/>
        </p:nvSpPr>
        <p:spPr>
          <a:xfrm>
            <a:off x="1422400" y="3720865"/>
            <a:ext cx="3189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34" name="CuadroTexto 33"/>
          <p:cNvSpPr txBox="1"/>
          <p:nvPr/>
        </p:nvSpPr>
        <p:spPr>
          <a:xfrm>
            <a:off x="1422400" y="4744030"/>
            <a:ext cx="3189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5" name="CuadroTexto 34"/>
          <p:cNvSpPr txBox="1"/>
          <p:nvPr/>
        </p:nvSpPr>
        <p:spPr>
          <a:xfrm>
            <a:off x="1422400" y="5768738"/>
            <a:ext cx="3189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2241550" y="5545548"/>
            <a:ext cx="73391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sz="2000" b="1" dirty="0" smtClean="0">
                <a:solidFill>
                  <a:srgbClr val="514843"/>
                </a:solidFill>
              </a:rPr>
              <a:t>FONDOS DE REEQUILIBRIO  E INVERSIONES FINANCIERAMENTE SOSTENIBLES. MÁS DE LO MISMO</a:t>
            </a:r>
            <a:endParaRPr lang="es-ES" sz="2000" b="1" dirty="0">
              <a:solidFill>
                <a:srgbClr val="51484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2553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s-ES" b="1" dirty="0" smtClean="0">
                <a:solidFill>
                  <a:srgbClr val="514843"/>
                </a:solidFill>
              </a:rPr>
              <a:t>1. SALAMANCA : LA LIQUIDACIÓN DEL PRESUPUESTO DE 2017</a:t>
            </a:r>
            <a:endParaRPr lang="es-ES" sz="2800" b="1" i="0" dirty="0">
              <a:solidFill>
                <a:srgbClr val="514843"/>
              </a:solidFill>
              <a:latin typeface="Plantagenet Cherokee"/>
              <a:ea typeface="+mj-ea"/>
              <a:cs typeface="+mj-cs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48789" y="1351128"/>
            <a:ext cx="10183318" cy="5240741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q"/>
            </a:pPr>
            <a:r>
              <a:rPr lang="es-ES" sz="1800" b="1" dirty="0" smtClean="0"/>
              <a:t>   </a:t>
            </a:r>
            <a:r>
              <a:rPr lang="es-ES" b="1" dirty="0" smtClean="0"/>
              <a:t>PRESUPUESTO DE 18.799.243 €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s-ES" sz="1800" b="1" dirty="0" smtClean="0"/>
              <a:t>   </a:t>
            </a:r>
            <a:r>
              <a:rPr lang="es-ES" b="1" dirty="0" smtClean="0"/>
              <a:t>EJECUTADO:  15.044.533 €      80 % del Presupuesto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s-ES" sz="1800" b="1" dirty="0"/>
              <a:t> </a:t>
            </a:r>
            <a:r>
              <a:rPr lang="es-ES" sz="1800" b="1" dirty="0" smtClean="0"/>
              <a:t>  </a:t>
            </a:r>
            <a:r>
              <a:rPr lang="es-ES" b="1" dirty="0" smtClean="0"/>
              <a:t>APARIENCIA ENGAÑOSA PORQUE PROGRAMAS CON CAPITULO 1                  (RETRIBUCIONES DEL PERSONAL) CUMPLEN AL 100% O INCLUSO MÁS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ES" b="1" dirty="0" smtClean="0"/>
              <a:t>INTEGRACIÓN COMUNITARIA Y EMERGENCIA SOCIAL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ES" b="1" dirty="0" smtClean="0"/>
              <a:t>SALUBRIDAD </a:t>
            </a:r>
            <a:r>
              <a:rPr lang="es-ES" b="1" dirty="0"/>
              <a:t>PÚBLICA </a:t>
            </a:r>
            <a:endParaRPr lang="es-ES" b="1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s-ES" b="1" dirty="0" smtClean="0"/>
              <a:t>ACTIVIDADES CULTURALES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ES" b="1" dirty="0" smtClean="0"/>
              <a:t>CONSUMIO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ES" b="1" dirty="0" smtClean="0"/>
              <a:t>CONCEJALIA Y GESTIÓN  ADMINISTRATIVA DEL DISTRITO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ES" sz="1800" b="1" dirty="0" smtClean="0"/>
              <a:t>  </a:t>
            </a:r>
            <a:r>
              <a:rPr lang="es-ES" b="1" dirty="0" smtClean="0"/>
              <a:t>LOS PROGRAMAS </a:t>
            </a:r>
            <a:r>
              <a:rPr lang="es-ES" b="1" dirty="0"/>
              <a:t>CON CAPITULO </a:t>
            </a:r>
            <a:r>
              <a:rPr lang="es-ES" b="1" dirty="0" smtClean="0"/>
              <a:t>2 (CONTRATACIÓN DE EMPRESAS DE      SERVICIOS) </a:t>
            </a:r>
            <a:r>
              <a:rPr lang="es-ES" b="1" dirty="0"/>
              <a:t>CUMPLEN </a:t>
            </a:r>
            <a:r>
              <a:rPr lang="es-ES" b="1" dirty="0" smtClean="0"/>
              <a:t> AL 80% </a:t>
            </a:r>
            <a:r>
              <a:rPr lang="es-ES" b="1" dirty="0"/>
              <a:t>O INCLUSO </a:t>
            </a:r>
            <a:r>
              <a:rPr lang="es-ES" b="1" dirty="0" smtClean="0"/>
              <a:t>MENOS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ES" b="1" dirty="0"/>
              <a:t> </a:t>
            </a:r>
            <a:r>
              <a:rPr lang="es-ES" b="1" dirty="0" smtClean="0"/>
              <a:t>PERSONAS MAYORES Y SERVICIOS SOCIALES: SERVICIO DE AYUDA AL DOMICILIO:  PRESUPUESTO DE 4,5 MILL€  Y EJECUTADO 3,5 MILL€ (77%)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ES" b="1" dirty="0" smtClean="0"/>
              <a:t>SERVICIOS COMPLEMENTARIOS EDUCACIÓN: (32%.)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ES" b="1" dirty="0"/>
              <a:t> </a:t>
            </a:r>
            <a:r>
              <a:rPr lang="es-ES" b="1" dirty="0" smtClean="0"/>
              <a:t>ACTIVIDADES CULTURALES. TALLERES (80%)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s-ES" sz="1400" b="1" dirty="0"/>
          </a:p>
          <a:p>
            <a:pPr lvl="1">
              <a:buFont typeface="Wingdings" panose="05000000000000000000" pitchFamily="2" charset="2"/>
              <a:buChar char="Ø"/>
            </a:pPr>
            <a:endParaRPr lang="es-ES" sz="1400" b="1" dirty="0" smtClean="0"/>
          </a:p>
          <a:p>
            <a:pPr marL="457200" lvl="1" indent="0">
              <a:buNone/>
            </a:pPr>
            <a:endParaRPr lang="es-ES" sz="1400" b="1" dirty="0" smtClean="0"/>
          </a:p>
          <a:p>
            <a:pPr lvl="0">
              <a:buFont typeface="Wingdings" panose="05000000000000000000" pitchFamily="2" charset="2"/>
              <a:buChar char="q"/>
            </a:pPr>
            <a:r>
              <a:rPr lang="es-ES" sz="1800" b="1" dirty="0" err="1" smtClean="0"/>
              <a:t>isposición</a:t>
            </a:r>
            <a:r>
              <a:rPr lang="es-ES" sz="1800" b="1" dirty="0" smtClean="0"/>
              <a:t> del gasto: 10,3% gasto con empresas contratantes (28% en sept)</a:t>
            </a:r>
          </a:p>
          <a:p>
            <a:pPr lvl="1"/>
            <a:r>
              <a:rPr lang="es-ES" sz="1800" b="1" dirty="0" err="1" smtClean="0"/>
              <a:t>Oblig.reconocidas</a:t>
            </a:r>
            <a:r>
              <a:rPr lang="es-ES" sz="1800" b="1" dirty="0" smtClean="0"/>
              <a:t>: 3,15 % gasto con empresas que han ejecutado obras (21% en sept) </a:t>
            </a:r>
          </a:p>
          <a:p>
            <a:pPr lvl="0"/>
            <a:r>
              <a:rPr lang="es-ES" sz="1400" b="1" dirty="0" smtClean="0"/>
              <a:t>  </a:t>
            </a:r>
            <a:endParaRPr lang="es-ES" sz="1400" b="1" dirty="0"/>
          </a:p>
          <a:p>
            <a:pPr lvl="1">
              <a:buFont typeface="Arial" panose="020B0604020202020204" pitchFamily="34" charset="0"/>
              <a:buChar char="•"/>
            </a:pPr>
            <a:endParaRPr lang="es-ES" sz="1400" b="1" dirty="0">
              <a:solidFill>
                <a:srgbClr val="514843"/>
              </a:solidFill>
            </a:endParaRPr>
          </a:p>
          <a:p>
            <a:pPr marL="457200" lvl="1" indent="0">
              <a:buNone/>
            </a:pPr>
            <a:endParaRPr lang="es-ES" b="1" dirty="0" smtClean="0"/>
          </a:p>
          <a:p>
            <a:pPr marL="457200" lvl="1" indent="0">
              <a:buNone/>
            </a:pPr>
            <a:r>
              <a:rPr lang="es-ES" sz="1800" b="1" dirty="0" smtClean="0">
                <a:solidFill>
                  <a:srgbClr val="514843"/>
                </a:solidFill>
              </a:rPr>
              <a:t>Reconocimiento oficial de no ejecución de IFS con cargo a Áreas de Gobierno ( Vías ciclistas y huerto diversidad ) y con cargo al Presupuesto del distrito  (acondicionamiento exterior de la parcela aneja al CC Buenavista)</a:t>
            </a:r>
          </a:p>
          <a:p>
            <a:pPr marL="0" lvl="0" indent="0" algn="just">
              <a:lnSpc>
                <a:spcPct val="100000"/>
              </a:lnSpc>
              <a:buNone/>
            </a:pPr>
            <a:r>
              <a:rPr lang="es-ES" sz="1800" dirty="0" smtClean="0">
                <a:solidFill>
                  <a:srgbClr val="FFFFFF"/>
                </a:solidFill>
              </a:rPr>
              <a:t>        </a:t>
            </a:r>
            <a:r>
              <a:rPr lang="es-ES" sz="1800" dirty="0" err="1" smtClean="0">
                <a:solidFill>
                  <a:srgbClr val="FFFFFF"/>
                </a:solidFill>
              </a:rPr>
              <a:t>lllllllllllllllll</a:t>
            </a:r>
            <a:endParaRPr lang="es-ES" sz="1800" dirty="0">
              <a:solidFill>
                <a:srgbClr val="FFFFFF"/>
              </a:solidFill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s-ES" sz="1600" dirty="0" smtClean="0">
              <a:solidFill>
                <a:schemeClr val="bg1"/>
              </a:solidFill>
            </a:endParaRPr>
          </a:p>
        </p:txBody>
      </p:sp>
      <p:sp>
        <p:nvSpPr>
          <p:cNvPr id="5" name="Rectángulo redondeado 4"/>
          <p:cNvSpPr/>
          <p:nvPr/>
        </p:nvSpPr>
        <p:spPr>
          <a:xfrm>
            <a:off x="2268182" y="6795475"/>
            <a:ext cx="2194636" cy="4571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57331618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s-ES" b="1" dirty="0" smtClean="0">
                <a:solidFill>
                  <a:srgbClr val="514843"/>
                </a:solidFill>
              </a:rPr>
              <a:t>2. EL GOBIERNO DE AHORA MADRID TIENE UN SERIO PROBLEMA CON LAS INVERSIONES</a:t>
            </a:r>
            <a:endParaRPr lang="es-ES" sz="2800" b="1" i="0" dirty="0">
              <a:solidFill>
                <a:srgbClr val="514843"/>
              </a:solidFill>
              <a:latin typeface="Plantagenet Cherokee"/>
              <a:ea typeface="+mj-ea"/>
              <a:cs typeface="+mj-cs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48789" y="1351128"/>
            <a:ext cx="10183318" cy="5240741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q"/>
            </a:pPr>
            <a:r>
              <a:rPr lang="es-ES" b="1" dirty="0" smtClean="0"/>
              <a:t> RECORD EN LA HISTORIA DE % MÁS BAJO DE EJECUCIÓN EN INVERSIONES:</a:t>
            </a:r>
          </a:p>
          <a:p>
            <a:pPr marL="0" lvl="0" indent="0">
              <a:buNone/>
            </a:pPr>
            <a:r>
              <a:rPr lang="es-ES" b="1" dirty="0" smtClean="0"/>
              <a:t> </a:t>
            </a:r>
            <a:r>
              <a:rPr lang="es-ES" sz="1800" b="1" dirty="0" smtClean="0"/>
              <a:t>2014: 81 %  --- 2015:  60%  ---  2016: 73%  ----  2017: </a:t>
            </a:r>
            <a:r>
              <a:rPr lang="es-ES" sz="1800" b="1" dirty="0" smtClean="0"/>
              <a:t>33,6%  (231 M€ sobre 686 M€)  </a:t>
            </a:r>
            <a:endParaRPr lang="es-ES" sz="1800" b="1" dirty="0" smtClean="0"/>
          </a:p>
          <a:p>
            <a:pPr lvl="0">
              <a:buFont typeface="Wingdings" panose="05000000000000000000" pitchFamily="2" charset="2"/>
              <a:buChar char="q"/>
            </a:pPr>
            <a:r>
              <a:rPr lang="es-ES" b="1" dirty="0" smtClean="0"/>
              <a:t>ACUMULACIÓN DE PROYECTOS DE INVERSIÓN A LO LARGO DE 3 AÑOS;</a:t>
            </a:r>
          </a:p>
          <a:p>
            <a:pPr marL="0" lvl="0" indent="0">
              <a:buNone/>
            </a:pPr>
            <a:r>
              <a:rPr lang="es-ES" b="1" dirty="0" smtClean="0"/>
              <a:t>  </a:t>
            </a:r>
            <a:r>
              <a:rPr lang="es-ES" sz="1800" b="1" dirty="0" smtClean="0"/>
              <a:t>2105:  500   ---  2016: 900  ---  2017:  1700   // EN TOTAL: MÁS DE 3000 PROYECTOS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s-ES" b="1" dirty="0" smtClean="0"/>
              <a:t> ¿CUÁL ES LA CAUSA DE ESTE ATASCO DESCOMUNAL? 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ES" b="1" dirty="0" smtClean="0"/>
              <a:t>60% DE LOS PROYECTOS: IMPORTE INFERIOR A 50.000€ PERO REPRESENTAN  EL 4% DEL TOTAL DEL PRESUPUESTO DE INVERSIONES  (MINIFUNDIO DE PROYECTOS)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ES" b="1" dirty="0" smtClean="0"/>
              <a:t>PRESUPUESTOS PARTICIPATIVOS: </a:t>
            </a:r>
            <a:r>
              <a:rPr lang="es-ES" b="1" dirty="0" smtClean="0"/>
              <a:t>4,3 </a:t>
            </a:r>
            <a:r>
              <a:rPr lang="es-ES" b="1" dirty="0" smtClean="0"/>
              <a:t>M € DE EJECUCIÓN DE UN TOTAL DE </a:t>
            </a:r>
            <a:r>
              <a:rPr lang="es-ES" b="1" dirty="0" smtClean="0"/>
              <a:t>32,7 </a:t>
            </a:r>
            <a:r>
              <a:rPr lang="es-ES" b="1" dirty="0" smtClean="0"/>
              <a:t>M € (</a:t>
            </a:r>
            <a:r>
              <a:rPr lang="es-ES" b="1" dirty="0" smtClean="0"/>
              <a:t>13%)    </a:t>
            </a:r>
            <a:r>
              <a:rPr lang="es-ES" b="1" dirty="0" smtClean="0"/>
              <a:t>FRACASO EN SU REALIZACIÓN DE UNA BUENA IDEA . PÉSIMOS GESTORES : NOTA DE </a:t>
            </a:r>
            <a:r>
              <a:rPr lang="es-ES" b="1" dirty="0" smtClean="0"/>
              <a:t> + 1)</a:t>
            </a:r>
            <a:endParaRPr lang="es-ES" b="1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s-ES" b="1" dirty="0"/>
              <a:t> </a:t>
            </a:r>
            <a:r>
              <a:rPr lang="es-ES" b="1" dirty="0" smtClean="0"/>
              <a:t>INVERSIONES FINANCIERAMENTE SOSTENIBLES: </a:t>
            </a:r>
            <a:r>
              <a:rPr lang="es-ES" b="1" dirty="0" smtClean="0"/>
              <a:t>52,6 </a:t>
            </a:r>
            <a:r>
              <a:rPr lang="es-ES" b="1" dirty="0" smtClean="0"/>
              <a:t>M € SOBRE </a:t>
            </a:r>
            <a:r>
              <a:rPr lang="es-ES" b="1" dirty="0" smtClean="0"/>
              <a:t> 274 </a:t>
            </a:r>
            <a:r>
              <a:rPr lang="es-ES" b="1" dirty="0" smtClean="0"/>
              <a:t>M€  </a:t>
            </a:r>
            <a:r>
              <a:rPr lang="es-ES" b="1" dirty="0" smtClean="0"/>
              <a:t>(19%)</a:t>
            </a:r>
            <a:endParaRPr lang="es-ES" b="1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s-ES" b="1" dirty="0" smtClean="0"/>
              <a:t>PRIORIDAD A LOS HUERTOS URBANOS  FRENTE A LOS CENTROS DE MAYORES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ES" b="1" dirty="0" smtClean="0"/>
              <a:t>CONSECUENCIA: NECESITAN UN EJERCITO DE EMPLEADOS PÚBLICOS 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ES" b="1" dirty="0" smtClean="0"/>
              <a:t>OTROS FACTORES DEL FRACASO: CAOS ORGANIZATIVO, LUCHAS INTERNAS DE PODER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ES" sz="2200" b="1" dirty="0" smtClean="0"/>
              <a:t> </a:t>
            </a:r>
            <a:r>
              <a:rPr lang="es-ES" b="1" dirty="0" smtClean="0"/>
              <a:t>INCUMPLIMIENTO REGLA GASTO, AMORTIZACIÓN DEUDA, SUPERAVIT, SABLAZO FISCAL  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s-ES" sz="1400" b="1" dirty="0"/>
          </a:p>
          <a:p>
            <a:pPr lvl="1">
              <a:buFont typeface="Wingdings" panose="05000000000000000000" pitchFamily="2" charset="2"/>
              <a:buChar char="Ø"/>
            </a:pPr>
            <a:endParaRPr lang="es-ES" sz="1400" b="1" dirty="0" smtClean="0"/>
          </a:p>
          <a:p>
            <a:pPr marL="457200" lvl="1" indent="0">
              <a:buNone/>
            </a:pPr>
            <a:endParaRPr lang="es-ES" sz="1400" b="1" dirty="0" smtClean="0"/>
          </a:p>
          <a:p>
            <a:pPr lvl="0"/>
            <a:r>
              <a:rPr lang="es-ES" sz="1800" dirty="0" err="1" smtClean="0">
                <a:solidFill>
                  <a:srgbClr val="FFFFFF"/>
                </a:solidFill>
              </a:rPr>
              <a:t>llllllllllllll</a:t>
            </a:r>
            <a:endParaRPr lang="es-ES" sz="1600" dirty="0" smtClean="0">
              <a:solidFill>
                <a:schemeClr val="bg1"/>
              </a:solidFill>
            </a:endParaRPr>
          </a:p>
        </p:txBody>
      </p:sp>
      <p:sp>
        <p:nvSpPr>
          <p:cNvPr id="5" name="Rectángulo redondeado 4"/>
          <p:cNvSpPr/>
          <p:nvPr/>
        </p:nvSpPr>
        <p:spPr>
          <a:xfrm>
            <a:off x="2268182" y="6795475"/>
            <a:ext cx="2194636" cy="4571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01698957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04900" y="212678"/>
            <a:ext cx="9980682" cy="1096962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es-ES" b="1" dirty="0" smtClean="0">
                <a:solidFill>
                  <a:srgbClr val="514843"/>
                </a:solidFill>
              </a:rPr>
              <a:t/>
            </a:r>
            <a:br>
              <a:rPr lang="es-ES" b="1" dirty="0" smtClean="0">
                <a:solidFill>
                  <a:srgbClr val="514843"/>
                </a:solidFill>
              </a:rPr>
            </a:br>
            <a:r>
              <a:rPr lang="es-ES" b="1" dirty="0">
                <a:solidFill>
                  <a:srgbClr val="514843"/>
                </a:solidFill>
              </a:rPr>
              <a:t/>
            </a:r>
            <a:br>
              <a:rPr lang="es-ES" b="1" dirty="0">
                <a:solidFill>
                  <a:srgbClr val="514843"/>
                </a:solidFill>
              </a:rPr>
            </a:br>
            <a:r>
              <a:rPr lang="es-ES" b="1" dirty="0" smtClean="0">
                <a:solidFill>
                  <a:srgbClr val="514843"/>
                </a:solidFill>
              </a:rPr>
              <a:t/>
            </a:r>
            <a:br>
              <a:rPr lang="es-ES" b="1" dirty="0" smtClean="0">
                <a:solidFill>
                  <a:srgbClr val="514843"/>
                </a:solidFill>
              </a:rPr>
            </a:br>
            <a:r>
              <a:rPr lang="es-ES" b="1" dirty="0">
                <a:solidFill>
                  <a:srgbClr val="514843"/>
                </a:solidFill>
              </a:rPr>
              <a:t/>
            </a:r>
            <a:br>
              <a:rPr lang="es-ES" b="1" dirty="0">
                <a:solidFill>
                  <a:srgbClr val="514843"/>
                </a:solidFill>
              </a:rPr>
            </a:br>
            <a:r>
              <a:rPr lang="es-ES" b="1" dirty="0" smtClean="0">
                <a:solidFill>
                  <a:srgbClr val="514843"/>
                </a:solidFill>
              </a:rPr>
              <a:t/>
            </a:r>
            <a:br>
              <a:rPr lang="es-ES" b="1" dirty="0" smtClean="0">
                <a:solidFill>
                  <a:srgbClr val="514843"/>
                </a:solidFill>
              </a:rPr>
            </a:br>
            <a:r>
              <a:rPr lang="es-ES" b="1" dirty="0">
                <a:solidFill>
                  <a:srgbClr val="514843"/>
                </a:solidFill>
              </a:rPr>
              <a:t/>
            </a:r>
            <a:br>
              <a:rPr lang="es-ES" b="1" dirty="0">
                <a:solidFill>
                  <a:srgbClr val="514843"/>
                </a:solidFill>
              </a:rPr>
            </a:br>
            <a:r>
              <a:rPr lang="es-ES" sz="3100" b="1" dirty="0" smtClean="0">
                <a:solidFill>
                  <a:srgbClr val="514843"/>
                </a:solidFill>
              </a:rPr>
              <a:t>3. LAS INVERSIONES EN EL DISTRITO </a:t>
            </a:r>
            <a:r>
              <a:rPr lang="es-ES" sz="3100" b="1" dirty="0" smtClean="0">
                <a:solidFill>
                  <a:srgbClr val="514843"/>
                </a:solidFill>
              </a:rPr>
              <a:t>TODAVÍA PEOR QUE A NIVEL </a:t>
            </a:r>
            <a:r>
              <a:rPr lang="es-ES" sz="3100" b="1" dirty="0" smtClean="0">
                <a:solidFill>
                  <a:srgbClr val="514843"/>
                </a:solidFill>
              </a:rPr>
              <a:t>DE LA CIUDAD DE MADRID. LA GESTIÓN DE LA JMD</a:t>
            </a:r>
            <a:endParaRPr lang="es-ES" sz="3100" b="1" i="0" dirty="0">
              <a:solidFill>
                <a:srgbClr val="514843"/>
              </a:solidFill>
              <a:latin typeface="Plantagenet Cherokee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89732" y="1554734"/>
            <a:ext cx="10183318" cy="5240741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q"/>
            </a:pPr>
            <a:r>
              <a:rPr lang="es-ES" b="1" dirty="0" smtClean="0"/>
              <a:t>  TODAS LAS INVERSIONES EN EL DISTRITO GESTIONADAS POR EL AREA DE GOBIERNO DEL AYUNTAMIENTO DE MADRID O POR LA PROPIA JMD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ES" sz="1800" b="1" dirty="0" smtClean="0"/>
              <a:t>CRÉDITO DEFINITIVO PRESUPUESTADO: 11.871.833€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ES" sz="1800" b="1" dirty="0" smtClean="0"/>
              <a:t>OBLIGACIONES RECONOCIDAS (EJECUCIÓN): 2.941.420€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ES" sz="1800" b="1" dirty="0" smtClean="0"/>
              <a:t>24,78 %  EJECUCIÓN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ES" sz="1800" b="1" dirty="0"/>
              <a:t> </a:t>
            </a:r>
            <a:r>
              <a:rPr lang="es-ES" sz="1800" b="1" dirty="0" smtClean="0"/>
              <a:t>CON CONTRATACIÓN REALIZADA: 3.148.720€ (26,52%)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s-ES" b="1" dirty="0" smtClean="0"/>
              <a:t> LAS INVERSIONES GESTIONADAS DIRECTAMENTE POR LA JUNTA MUNICIPAL DEL DISTRITO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ES" sz="1800" b="1" dirty="0"/>
              <a:t>CRÉDITO DEFINITIVO PRESUPUESTADO: </a:t>
            </a:r>
            <a:r>
              <a:rPr lang="es-ES" sz="1800" b="1" dirty="0" smtClean="0"/>
              <a:t>2.485.939€</a:t>
            </a:r>
            <a:endParaRPr lang="es-ES" sz="1800" b="1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s-ES" sz="1800" b="1" dirty="0"/>
              <a:t>OBLIGACIONES RECONOCIDAS (EJECUCIÓN): </a:t>
            </a:r>
            <a:r>
              <a:rPr lang="es-ES" sz="1800" b="1" dirty="0" smtClean="0"/>
              <a:t>693.294€</a:t>
            </a:r>
            <a:endParaRPr lang="es-ES" sz="1800" b="1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s-ES" sz="1800" b="1" dirty="0" smtClean="0"/>
              <a:t>27,89 </a:t>
            </a:r>
            <a:r>
              <a:rPr lang="es-ES" sz="1800" b="1" dirty="0"/>
              <a:t>%  </a:t>
            </a:r>
            <a:r>
              <a:rPr lang="es-ES" sz="1800" b="1" dirty="0" smtClean="0"/>
              <a:t>EJECUCIÓN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ES" sz="1800" b="1" dirty="0" smtClean="0"/>
              <a:t>CON </a:t>
            </a:r>
            <a:r>
              <a:rPr lang="es-ES" sz="1800" b="1" dirty="0"/>
              <a:t>CONTRATACIÓN REALIZADA: </a:t>
            </a:r>
            <a:r>
              <a:rPr lang="es-ES" sz="1800" b="1" dirty="0" smtClean="0"/>
              <a:t>716.795€ </a:t>
            </a:r>
            <a:r>
              <a:rPr lang="es-ES" sz="1800" b="1" dirty="0"/>
              <a:t>(</a:t>
            </a:r>
            <a:r>
              <a:rPr lang="es-ES" sz="1800" b="1" dirty="0" smtClean="0"/>
              <a:t>28,83%)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s-ES" sz="1800" b="1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s-ES" sz="1800" b="1" dirty="0" smtClean="0"/>
              <a:t>SON 49 PARTIDAS DE INVERSIÓN: 15  IFS /   4 FRT  /  2 PARTICIPATIVOS  </a:t>
            </a:r>
            <a:endParaRPr lang="es-ES" sz="1800" b="1" dirty="0"/>
          </a:p>
          <a:p>
            <a:pPr lvl="1">
              <a:buFont typeface="Wingdings" panose="05000000000000000000" pitchFamily="2" charset="2"/>
              <a:buChar char="Ø"/>
            </a:pPr>
            <a:endParaRPr lang="es-ES" sz="1800" b="1" dirty="0"/>
          </a:p>
          <a:p>
            <a:pPr marL="457200" lvl="1" indent="0">
              <a:buNone/>
            </a:pPr>
            <a:endParaRPr lang="es-ES" sz="1800" b="1" dirty="0" smtClean="0"/>
          </a:p>
          <a:p>
            <a:pPr marL="457200" lvl="1" indent="0">
              <a:buNone/>
            </a:pPr>
            <a:r>
              <a:rPr lang="es-ES" sz="1800" b="1" dirty="0" smtClean="0"/>
              <a:t> 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s-ES" sz="1400" b="1" dirty="0"/>
          </a:p>
          <a:p>
            <a:pPr lvl="1">
              <a:buFont typeface="Wingdings" panose="05000000000000000000" pitchFamily="2" charset="2"/>
              <a:buChar char="Ø"/>
            </a:pPr>
            <a:endParaRPr lang="es-ES" sz="1400" b="1" dirty="0" smtClean="0"/>
          </a:p>
          <a:p>
            <a:pPr marL="457200" lvl="1" indent="0">
              <a:buNone/>
            </a:pPr>
            <a:endParaRPr lang="es-ES" sz="1400" b="1" dirty="0" smtClean="0"/>
          </a:p>
          <a:p>
            <a:pPr lvl="0"/>
            <a:r>
              <a:rPr lang="es-ES" sz="1800" dirty="0" err="1" smtClean="0">
                <a:solidFill>
                  <a:srgbClr val="FFFFFF"/>
                </a:solidFill>
              </a:rPr>
              <a:t>llllllllllll</a:t>
            </a:r>
            <a:endParaRPr lang="es-ES" sz="1600" dirty="0" smtClean="0">
              <a:solidFill>
                <a:schemeClr val="bg1"/>
              </a:solidFill>
            </a:endParaRPr>
          </a:p>
        </p:txBody>
      </p:sp>
      <p:sp>
        <p:nvSpPr>
          <p:cNvPr id="5" name="Rectángulo redondeado 4"/>
          <p:cNvSpPr/>
          <p:nvPr/>
        </p:nvSpPr>
        <p:spPr>
          <a:xfrm>
            <a:off x="2268182" y="6795475"/>
            <a:ext cx="2194636" cy="4571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27742059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04900" y="212678"/>
            <a:ext cx="9980682" cy="1096962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es-ES" b="1" dirty="0" smtClean="0">
                <a:solidFill>
                  <a:srgbClr val="514843"/>
                </a:solidFill>
              </a:rPr>
              <a:t/>
            </a:r>
            <a:br>
              <a:rPr lang="es-ES" b="1" dirty="0" smtClean="0">
                <a:solidFill>
                  <a:srgbClr val="514843"/>
                </a:solidFill>
              </a:rPr>
            </a:br>
            <a:r>
              <a:rPr lang="es-ES" b="1" dirty="0">
                <a:solidFill>
                  <a:srgbClr val="514843"/>
                </a:solidFill>
              </a:rPr>
              <a:t/>
            </a:r>
            <a:br>
              <a:rPr lang="es-ES" b="1" dirty="0">
                <a:solidFill>
                  <a:srgbClr val="514843"/>
                </a:solidFill>
              </a:rPr>
            </a:br>
            <a:r>
              <a:rPr lang="es-ES" b="1" dirty="0" smtClean="0">
                <a:solidFill>
                  <a:srgbClr val="514843"/>
                </a:solidFill>
              </a:rPr>
              <a:t/>
            </a:r>
            <a:br>
              <a:rPr lang="es-ES" b="1" dirty="0" smtClean="0">
                <a:solidFill>
                  <a:srgbClr val="514843"/>
                </a:solidFill>
              </a:rPr>
            </a:br>
            <a:r>
              <a:rPr lang="es-ES" b="1" dirty="0">
                <a:solidFill>
                  <a:srgbClr val="514843"/>
                </a:solidFill>
              </a:rPr>
              <a:t/>
            </a:r>
            <a:br>
              <a:rPr lang="es-ES" b="1" dirty="0">
                <a:solidFill>
                  <a:srgbClr val="514843"/>
                </a:solidFill>
              </a:rPr>
            </a:br>
            <a:r>
              <a:rPr lang="es-ES" b="1" dirty="0" smtClean="0">
                <a:solidFill>
                  <a:srgbClr val="514843"/>
                </a:solidFill>
              </a:rPr>
              <a:t/>
            </a:r>
            <a:br>
              <a:rPr lang="es-ES" b="1" dirty="0" smtClean="0">
                <a:solidFill>
                  <a:srgbClr val="514843"/>
                </a:solidFill>
              </a:rPr>
            </a:br>
            <a:r>
              <a:rPr lang="es-ES" b="1" dirty="0">
                <a:solidFill>
                  <a:srgbClr val="514843"/>
                </a:solidFill>
              </a:rPr>
              <a:t/>
            </a:r>
            <a:br>
              <a:rPr lang="es-ES" b="1" dirty="0">
                <a:solidFill>
                  <a:srgbClr val="514843"/>
                </a:solidFill>
              </a:rPr>
            </a:br>
            <a:r>
              <a:rPr lang="es-ES" b="1" dirty="0" smtClean="0">
                <a:solidFill>
                  <a:srgbClr val="514843"/>
                </a:solidFill>
              </a:rPr>
              <a:t>4</a:t>
            </a:r>
            <a:r>
              <a:rPr lang="es-ES" sz="3100" b="1" dirty="0" smtClean="0">
                <a:solidFill>
                  <a:srgbClr val="514843"/>
                </a:solidFill>
              </a:rPr>
              <a:t>. LOS PRESUPUESTOS PARTICIPATIVOS: LA JOYA DE LA CORONA ¡MENUDO ENGAÑO!</a:t>
            </a:r>
            <a:br>
              <a:rPr lang="es-ES" sz="3100" b="1" dirty="0" smtClean="0">
                <a:solidFill>
                  <a:srgbClr val="514843"/>
                </a:solidFill>
              </a:rPr>
            </a:br>
            <a:endParaRPr lang="es-ES" sz="3100" b="1" i="0" dirty="0">
              <a:solidFill>
                <a:srgbClr val="514843"/>
              </a:solidFill>
              <a:latin typeface="Plantagenet Cherokee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89732" y="1554734"/>
            <a:ext cx="10183318" cy="5240741"/>
          </a:xfrm>
        </p:spPr>
        <p:txBody>
          <a:bodyPr>
            <a:noAutofit/>
          </a:bodyPr>
          <a:lstStyle/>
          <a:p>
            <a:pPr lvl="0" algn="just">
              <a:buFont typeface="Wingdings" panose="05000000000000000000" pitchFamily="2" charset="2"/>
              <a:buChar char="q"/>
            </a:pPr>
            <a:r>
              <a:rPr lang="es-ES" b="1" dirty="0" smtClean="0"/>
              <a:t>  GESTIONADOS POR EL AREA DE GOBIERNO DEL AYUNTAMIENTO DE MADRID  Y  POR LA PROPIA JMD: </a:t>
            </a:r>
            <a:r>
              <a:rPr lang="es-ES" sz="1800" b="1" dirty="0" smtClean="0"/>
              <a:t>16 PROYECTOS  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ES" b="1" dirty="0" smtClean="0"/>
              <a:t>CRÉDITO DEFINITIVO PRESUPUESTADO: 1.061.974€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ES" b="1" dirty="0" smtClean="0"/>
              <a:t>OBLIGACIONES RECONOCIDAS (EJECUCIÓN): 73.542€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ES" b="1" dirty="0" smtClean="0"/>
              <a:t>6,92 %  EJECUCIÓN                                A LA COLA DE OTROS DISTRITOS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ES" b="1" dirty="0" smtClean="0"/>
              <a:t>CON CONTRATACIÓN REALIZADA: 82.293€ (7,75%)  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ES" sz="2400" b="1" dirty="0" smtClean="0"/>
              <a:t> </a:t>
            </a:r>
            <a:r>
              <a:rPr lang="es-ES" b="1" dirty="0" smtClean="0"/>
              <a:t>ALGUNOS EJEMPLOS RELEVANTES CON EJECUCIÓN 0</a:t>
            </a:r>
            <a:r>
              <a:rPr lang="es-ES" sz="2400" b="1" dirty="0" smtClean="0"/>
              <a:t>: </a:t>
            </a:r>
            <a:endParaRPr lang="es-ES" sz="2400" b="1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s-ES" b="1" dirty="0" smtClean="0"/>
              <a:t> ESPACIO SOCIOCULTURAL MERCADO GUINDALERA: 50.000€ (RETENCIÓN 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ES" b="1" dirty="0" smtClean="0"/>
              <a:t>CRUCE O´DONNELL-ALCALÁ. HABILITACIÓN PASO BICICLETAS: 50.000€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ES" b="1" dirty="0" smtClean="0"/>
              <a:t>CARRIL BICI C/ALCALÁ (VENTAS-MANUEL BECERRA): 230.000€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ES" b="1" dirty="0" smtClean="0"/>
              <a:t>CRUCE GOYA-ALCALÁ SEMÁFORO SOLO PEATÓN: 100.000€ (RETENCIÓN)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ES" b="1" dirty="0" smtClean="0"/>
              <a:t>PASARELA SOBRE TUNEL DR.ESQUERDO CONEXIÓN: 250.000€    (20.933€ Ejecución)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ES" b="1" dirty="0" smtClean="0"/>
              <a:t>HUERTO URBANO PARQUE EVA PERÓN: 60.000€ (1.755€ EJECUCIÓN) (50.000€ RETENCIÓN)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ES" b="1" dirty="0" smtClean="0"/>
              <a:t>(2) NUEVOS ARBOLES EN AVDA TOREROS / Y ARBOLES EN INTERSECCIONES:  30.000€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ES" b="1" u="sng" dirty="0" smtClean="0"/>
              <a:t>ESPACIO JUVENIL PARA ENSAYOS MUSICALES NUDO M-30: 50.000€  (JMD)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ES" b="1" u="sng" dirty="0" smtClean="0"/>
              <a:t>ZONA DEPORTIVA Y DE OCIO PARA JÓVENES  PARQUE  EVA DUARTE: 70.000€ (JMD)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s-ES" sz="1400" b="1" dirty="0" smtClean="0"/>
          </a:p>
          <a:p>
            <a:pPr marL="457200" lvl="1" indent="0">
              <a:buNone/>
            </a:pPr>
            <a:endParaRPr lang="es-ES" sz="1800" b="1" dirty="0" smtClean="0"/>
          </a:p>
          <a:p>
            <a:pPr marL="457200" lvl="1" indent="0">
              <a:buNone/>
            </a:pPr>
            <a:r>
              <a:rPr lang="es-ES" sz="1800" b="1" dirty="0" smtClean="0"/>
              <a:t> 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s-ES" sz="1400" b="1" dirty="0"/>
          </a:p>
          <a:p>
            <a:pPr lvl="1">
              <a:buFont typeface="Wingdings" panose="05000000000000000000" pitchFamily="2" charset="2"/>
              <a:buChar char="Ø"/>
            </a:pPr>
            <a:endParaRPr lang="es-ES" sz="1400" b="1" dirty="0" smtClean="0"/>
          </a:p>
          <a:p>
            <a:pPr marL="457200" lvl="1" indent="0">
              <a:buNone/>
            </a:pPr>
            <a:endParaRPr lang="es-ES" sz="1400" b="1" dirty="0" smtClean="0"/>
          </a:p>
          <a:p>
            <a:pPr lvl="0"/>
            <a:r>
              <a:rPr lang="es-ES" sz="1800" dirty="0" err="1" smtClean="0">
                <a:solidFill>
                  <a:srgbClr val="FFFFFF"/>
                </a:solidFill>
              </a:rPr>
              <a:t>llllllllllll</a:t>
            </a:r>
            <a:endParaRPr lang="es-ES" sz="1600" dirty="0" smtClean="0">
              <a:solidFill>
                <a:schemeClr val="bg1"/>
              </a:solidFill>
            </a:endParaRPr>
          </a:p>
        </p:txBody>
      </p:sp>
      <p:sp>
        <p:nvSpPr>
          <p:cNvPr id="5" name="Rectángulo redondeado 4"/>
          <p:cNvSpPr/>
          <p:nvPr/>
        </p:nvSpPr>
        <p:spPr>
          <a:xfrm>
            <a:off x="2268182" y="6795475"/>
            <a:ext cx="2194636" cy="4571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95561881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04900" y="212678"/>
            <a:ext cx="9980682" cy="1096962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es-ES" b="1" dirty="0" smtClean="0">
                <a:solidFill>
                  <a:srgbClr val="514843"/>
                </a:solidFill>
              </a:rPr>
              <a:t/>
            </a:r>
            <a:br>
              <a:rPr lang="es-ES" b="1" dirty="0" smtClean="0">
                <a:solidFill>
                  <a:srgbClr val="514843"/>
                </a:solidFill>
              </a:rPr>
            </a:br>
            <a:r>
              <a:rPr lang="es-ES" b="1" dirty="0">
                <a:solidFill>
                  <a:srgbClr val="514843"/>
                </a:solidFill>
              </a:rPr>
              <a:t/>
            </a:r>
            <a:br>
              <a:rPr lang="es-ES" b="1" dirty="0">
                <a:solidFill>
                  <a:srgbClr val="514843"/>
                </a:solidFill>
              </a:rPr>
            </a:br>
            <a:r>
              <a:rPr lang="es-ES" b="1" dirty="0" smtClean="0">
                <a:solidFill>
                  <a:srgbClr val="514843"/>
                </a:solidFill>
              </a:rPr>
              <a:t/>
            </a:r>
            <a:br>
              <a:rPr lang="es-ES" b="1" dirty="0" smtClean="0">
                <a:solidFill>
                  <a:srgbClr val="514843"/>
                </a:solidFill>
              </a:rPr>
            </a:br>
            <a:r>
              <a:rPr lang="es-ES" b="1" dirty="0">
                <a:solidFill>
                  <a:srgbClr val="514843"/>
                </a:solidFill>
              </a:rPr>
              <a:t/>
            </a:r>
            <a:br>
              <a:rPr lang="es-ES" b="1" dirty="0">
                <a:solidFill>
                  <a:srgbClr val="514843"/>
                </a:solidFill>
              </a:rPr>
            </a:br>
            <a:r>
              <a:rPr lang="es-ES" sz="2700" b="1" dirty="0" smtClean="0">
                <a:solidFill>
                  <a:srgbClr val="514843"/>
                </a:solidFill>
              </a:rPr>
              <a:t>5. </a:t>
            </a:r>
            <a:r>
              <a:rPr lang="es-ES" sz="2700" b="1" dirty="0">
                <a:solidFill>
                  <a:srgbClr val="514843"/>
                </a:solidFill>
              </a:rPr>
              <a:t>FONDOS DE REEQULIBRIO TERRITORIAL E INVERSIONES </a:t>
            </a:r>
            <a:r>
              <a:rPr lang="es-ES" sz="2700" b="1" dirty="0" smtClean="0">
                <a:solidFill>
                  <a:srgbClr val="514843"/>
                </a:solidFill>
              </a:rPr>
              <a:t>FINANCIERAMENTE SOSTENIBLES. MÁS DE LO MISMO.</a:t>
            </a:r>
            <a:br>
              <a:rPr lang="es-ES" sz="2700" b="1" dirty="0" smtClean="0">
                <a:solidFill>
                  <a:srgbClr val="514843"/>
                </a:solidFill>
              </a:rPr>
            </a:br>
            <a:endParaRPr lang="es-ES" sz="2700" b="1" i="0" dirty="0">
              <a:solidFill>
                <a:srgbClr val="514843"/>
              </a:solidFill>
              <a:latin typeface="Plantagenet Cherokee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89732" y="1554734"/>
            <a:ext cx="10183318" cy="5240741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es-ES" b="1" dirty="0" smtClean="0"/>
              <a:t>  </a:t>
            </a:r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es-ES" b="1" dirty="0" smtClean="0"/>
              <a:t>FONDO DE REEQULIBRIO TERRITORIAL (</a:t>
            </a:r>
            <a:r>
              <a:rPr lang="es-ES" sz="1600" b="1" dirty="0" smtClean="0"/>
              <a:t>FALSO FONDO)</a:t>
            </a:r>
            <a:r>
              <a:rPr lang="es-ES" b="1" dirty="0" smtClean="0"/>
              <a:t>: </a:t>
            </a:r>
            <a:r>
              <a:rPr lang="es-ES" sz="1800" b="1" dirty="0" smtClean="0"/>
              <a:t>5</a:t>
            </a:r>
            <a:r>
              <a:rPr lang="es-ES" b="1" dirty="0" smtClean="0"/>
              <a:t> </a:t>
            </a:r>
            <a:r>
              <a:rPr lang="es-ES" sz="1800" b="1" dirty="0" smtClean="0"/>
              <a:t>PROYECTOS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ES" b="1" dirty="0" smtClean="0"/>
              <a:t>CRÉDITO DEFINITIVO PRESUPUESTADO: 1.574.227€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ES" b="1" dirty="0" smtClean="0"/>
              <a:t>OBLIGACIONES RECONOCIDAS (EJECUCIÓN): 0€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ES" b="1" dirty="0" smtClean="0"/>
              <a:t>EJECUCIÓN INEXISTENTE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ES" b="1" dirty="0" smtClean="0"/>
              <a:t>CON CONTRATACIÓN REALIZADA: INEXISTENTE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ES" b="1" dirty="0" smtClean="0"/>
              <a:t>LOS DOS PROYECTOS MÁS RELEVANTES: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s-ES" sz="1600" b="1" dirty="0" smtClean="0"/>
              <a:t>BARRIO DE LA GUINDALERA VIEJA. ENTORNO URBANO Y ACCESIBILIDAD: 693.000€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s-ES" sz="1600" b="1" u="sng" dirty="0" smtClean="0"/>
              <a:t>CENTRO DE SALUD C/FUNDADORES: 630.000€ -MINORACIÓN CRÉDITO -574.000€- (JMD).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s-ES" b="1" dirty="0"/>
          </a:p>
          <a:p>
            <a:pPr lvl="1">
              <a:buFont typeface="Wingdings" panose="05000000000000000000" pitchFamily="2" charset="2"/>
              <a:buChar char="Ø"/>
            </a:pPr>
            <a:endParaRPr lang="es-ES" sz="1400" b="1" dirty="0"/>
          </a:p>
          <a:p>
            <a:pPr lvl="1">
              <a:buFont typeface="Wingdings" panose="05000000000000000000" pitchFamily="2" charset="2"/>
              <a:buChar char="Ø"/>
            </a:pPr>
            <a:endParaRPr lang="es-ES" sz="1400" b="1" dirty="0" smtClean="0"/>
          </a:p>
          <a:p>
            <a:pPr marL="457200" lvl="1" indent="0">
              <a:buNone/>
            </a:pPr>
            <a:endParaRPr lang="es-ES" sz="1400" b="1" dirty="0" smtClean="0"/>
          </a:p>
          <a:p>
            <a:pPr lvl="0"/>
            <a:r>
              <a:rPr lang="es-ES" sz="1800" dirty="0" err="1" smtClean="0">
                <a:solidFill>
                  <a:srgbClr val="FFFFFF"/>
                </a:solidFill>
              </a:rPr>
              <a:t>lllllllllll</a:t>
            </a:r>
            <a:endParaRPr lang="es-ES" sz="1600" dirty="0" smtClean="0">
              <a:solidFill>
                <a:schemeClr val="bg1"/>
              </a:solidFill>
            </a:endParaRPr>
          </a:p>
        </p:txBody>
      </p:sp>
      <p:sp>
        <p:nvSpPr>
          <p:cNvPr id="5" name="Rectángulo redondeado 4"/>
          <p:cNvSpPr/>
          <p:nvPr/>
        </p:nvSpPr>
        <p:spPr>
          <a:xfrm>
            <a:off x="2268182" y="6795475"/>
            <a:ext cx="2194636" cy="4571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70306018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04900" y="212678"/>
            <a:ext cx="9980682" cy="1096962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es-ES" b="1" dirty="0" smtClean="0">
                <a:solidFill>
                  <a:srgbClr val="514843"/>
                </a:solidFill>
              </a:rPr>
              <a:t/>
            </a:r>
            <a:br>
              <a:rPr lang="es-ES" b="1" dirty="0" smtClean="0">
                <a:solidFill>
                  <a:srgbClr val="514843"/>
                </a:solidFill>
              </a:rPr>
            </a:br>
            <a:r>
              <a:rPr lang="es-ES" b="1" dirty="0">
                <a:solidFill>
                  <a:srgbClr val="514843"/>
                </a:solidFill>
              </a:rPr>
              <a:t/>
            </a:r>
            <a:br>
              <a:rPr lang="es-ES" b="1" dirty="0">
                <a:solidFill>
                  <a:srgbClr val="514843"/>
                </a:solidFill>
              </a:rPr>
            </a:br>
            <a:r>
              <a:rPr lang="es-ES" b="1" dirty="0" smtClean="0">
                <a:solidFill>
                  <a:srgbClr val="514843"/>
                </a:solidFill>
              </a:rPr>
              <a:t/>
            </a:r>
            <a:br>
              <a:rPr lang="es-ES" b="1" dirty="0" smtClean="0">
                <a:solidFill>
                  <a:srgbClr val="514843"/>
                </a:solidFill>
              </a:rPr>
            </a:br>
            <a:r>
              <a:rPr lang="es-ES" b="1" dirty="0">
                <a:solidFill>
                  <a:srgbClr val="514843"/>
                </a:solidFill>
              </a:rPr>
              <a:t/>
            </a:r>
            <a:br>
              <a:rPr lang="es-ES" b="1" dirty="0">
                <a:solidFill>
                  <a:srgbClr val="514843"/>
                </a:solidFill>
              </a:rPr>
            </a:br>
            <a:r>
              <a:rPr lang="es-ES" sz="2700" b="1" dirty="0" smtClean="0">
                <a:solidFill>
                  <a:srgbClr val="514843"/>
                </a:solidFill>
              </a:rPr>
              <a:t>5. </a:t>
            </a:r>
            <a:r>
              <a:rPr lang="es-ES" sz="2700" b="1" dirty="0">
                <a:solidFill>
                  <a:srgbClr val="514843"/>
                </a:solidFill>
              </a:rPr>
              <a:t>FONDOS DE REEQULIBRIO TERRITORIAL E INVERSIONES </a:t>
            </a:r>
            <a:r>
              <a:rPr lang="es-ES" sz="2700" b="1" dirty="0" smtClean="0">
                <a:solidFill>
                  <a:srgbClr val="514843"/>
                </a:solidFill>
              </a:rPr>
              <a:t>FINANCIERAMENTE SOSTENIBLES. CONTINUACIÓN</a:t>
            </a:r>
            <a:br>
              <a:rPr lang="es-ES" sz="2700" b="1" dirty="0" smtClean="0">
                <a:solidFill>
                  <a:srgbClr val="514843"/>
                </a:solidFill>
              </a:rPr>
            </a:br>
            <a:endParaRPr lang="es-ES" sz="2700" b="1" i="0" dirty="0">
              <a:solidFill>
                <a:srgbClr val="514843"/>
              </a:solidFill>
              <a:latin typeface="Plantagenet Cherokee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89732" y="1554734"/>
            <a:ext cx="10183318" cy="5240741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q"/>
            </a:pPr>
            <a:r>
              <a:rPr lang="es-ES" b="1" dirty="0" smtClean="0"/>
              <a:t> INVERSIONES  FINANCIERAMENTE  SOSTENIBLES:                                      </a:t>
            </a:r>
            <a:r>
              <a:rPr lang="es-ES" sz="1600" b="1" dirty="0" smtClean="0"/>
              <a:t>ALGUNAS HAN SERVIDO PARA FINANCIAR PRESUPUESTOS PARTICIPATIVOS. A CARGO DE LAS AREAS DE GOBIERNO O DE LA PROPIA JUNTA MUNICIPAL DEL DISTRITO</a:t>
            </a:r>
          </a:p>
          <a:p>
            <a:pPr marL="0" lvl="0" indent="0">
              <a:buNone/>
            </a:pPr>
            <a:endParaRPr lang="es-ES" sz="1600" b="1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s-ES" b="1" dirty="0" smtClean="0"/>
              <a:t>CRÉDITO </a:t>
            </a:r>
            <a:r>
              <a:rPr lang="es-ES" b="1" dirty="0"/>
              <a:t>DEFINITIVO PRESUPUESTADO: </a:t>
            </a:r>
            <a:r>
              <a:rPr lang="es-ES" b="1" dirty="0" smtClean="0"/>
              <a:t>7.830.076€</a:t>
            </a:r>
            <a:endParaRPr lang="es-ES" b="1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s-ES" b="1" dirty="0"/>
              <a:t>OBLIGACIONES RECONOCIDAS (EJECUCIÓN): </a:t>
            </a:r>
            <a:r>
              <a:rPr lang="es-ES" b="1" dirty="0" smtClean="0"/>
              <a:t>1.294.655€</a:t>
            </a:r>
            <a:endParaRPr lang="es-ES" b="1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s-ES" b="1" dirty="0" smtClean="0"/>
              <a:t>16,53%EJECUCIÓN</a:t>
            </a:r>
            <a:endParaRPr lang="es-ES" b="1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s-ES" b="1" dirty="0"/>
              <a:t>CON CONTRATACIÓN REALIZADA: </a:t>
            </a:r>
            <a:r>
              <a:rPr lang="es-ES" b="1" dirty="0" smtClean="0"/>
              <a:t>1.437.541€ (18,35%)</a:t>
            </a:r>
            <a:endParaRPr lang="es-ES" b="1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s-ES" b="1" dirty="0"/>
              <a:t>LOS </a:t>
            </a:r>
            <a:r>
              <a:rPr lang="es-ES" b="1" dirty="0" smtClean="0"/>
              <a:t>PROYECTOS </a:t>
            </a:r>
            <a:r>
              <a:rPr lang="es-ES" b="1" dirty="0"/>
              <a:t>MÁS </a:t>
            </a:r>
            <a:r>
              <a:rPr lang="es-ES" b="1" dirty="0" smtClean="0"/>
              <a:t>RELEVANTES CON NINGUNA EJECUCIÓN  O  INSIGNIFICANTE: </a:t>
            </a:r>
            <a:endParaRPr lang="es-ES" b="1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es-ES" sz="1600" b="1" dirty="0" smtClean="0"/>
              <a:t>GIMNASIO MOSCARDÓ. OBRAS DE REFORMA Y MEJORA PISCINA: 700.000€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s-ES" sz="1600" b="1" i="1" dirty="0" smtClean="0"/>
              <a:t>VIARIOS . ACCESIBILIDAD Y CALIDAD URBANISTICA: 586.0000€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s-ES" sz="1600" b="1" i="1" dirty="0" smtClean="0"/>
              <a:t>INSTALACIÓN RIEGO ZONAS VERDES PARQUE AVENIDAS:  1.316.000€  (21.000€ ejecución)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s-ES" sz="1600" b="1" i="1" dirty="0" smtClean="0"/>
              <a:t>PARQUE BREOGÁN. OBRAS DE ADECUACIÓN Y MEJORA: 1.666.000€  (21.175€ ejecución</a:t>
            </a:r>
            <a:r>
              <a:rPr lang="es-ES" sz="1600" b="1" dirty="0" smtClean="0"/>
              <a:t>)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s-ES" sz="1600" b="1" u="sng" dirty="0" smtClean="0"/>
              <a:t>DEPORTIVO EVA DUARTE. ACONDICIONAMIENTO VESTUARIOS /OFICINA: 100.000€  (JMD)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s-ES" sz="1600" b="1" u="sng" dirty="0" smtClean="0"/>
              <a:t>DEPORTIVO </a:t>
            </a:r>
            <a:r>
              <a:rPr lang="es-ES" sz="1600" b="1" u="sng" dirty="0"/>
              <a:t>BREOGÁN. </a:t>
            </a:r>
            <a:r>
              <a:rPr lang="es-ES" sz="1600" b="1" u="sng" dirty="0" smtClean="0"/>
              <a:t> </a:t>
            </a:r>
            <a:r>
              <a:rPr lang="es-ES" sz="1600" b="1" u="sng" dirty="0"/>
              <a:t>ACONDICIONAMIENTO VESTUARIOS /OFICINA: </a:t>
            </a:r>
            <a:r>
              <a:rPr lang="es-ES" sz="1600" b="1" u="sng" dirty="0" smtClean="0"/>
              <a:t>100.000€  (JMD)</a:t>
            </a:r>
            <a:endParaRPr lang="es-ES" sz="1600" b="1" u="sng" dirty="0"/>
          </a:p>
          <a:p>
            <a:pPr lvl="1">
              <a:buFont typeface="Wingdings" panose="05000000000000000000" pitchFamily="2" charset="2"/>
              <a:buChar char="Ø"/>
            </a:pPr>
            <a:endParaRPr lang="es-ES" b="1" dirty="0"/>
          </a:p>
          <a:p>
            <a:pPr lvl="1">
              <a:buFont typeface="Wingdings" panose="05000000000000000000" pitchFamily="2" charset="2"/>
              <a:buChar char="Ø"/>
            </a:pPr>
            <a:endParaRPr lang="es-ES" sz="1400" b="1" dirty="0"/>
          </a:p>
          <a:p>
            <a:pPr lvl="1">
              <a:buFont typeface="Wingdings" panose="05000000000000000000" pitchFamily="2" charset="2"/>
              <a:buChar char="Ø"/>
            </a:pPr>
            <a:endParaRPr lang="es-ES" sz="1400" b="1" dirty="0" smtClean="0"/>
          </a:p>
          <a:p>
            <a:pPr marL="457200" lvl="1" indent="0">
              <a:buNone/>
            </a:pPr>
            <a:endParaRPr lang="es-ES" sz="1400" b="1" dirty="0" smtClean="0"/>
          </a:p>
          <a:p>
            <a:pPr lvl="0"/>
            <a:r>
              <a:rPr lang="es-ES" sz="1800" dirty="0" err="1" smtClean="0">
                <a:solidFill>
                  <a:srgbClr val="FFFFFF"/>
                </a:solidFill>
              </a:rPr>
              <a:t>lllllllllll</a:t>
            </a:r>
            <a:endParaRPr lang="es-ES" sz="1600" dirty="0" smtClean="0">
              <a:solidFill>
                <a:schemeClr val="bg1"/>
              </a:solidFill>
            </a:endParaRPr>
          </a:p>
        </p:txBody>
      </p:sp>
      <p:sp>
        <p:nvSpPr>
          <p:cNvPr id="5" name="Rectángulo redondeado 4"/>
          <p:cNvSpPr/>
          <p:nvPr/>
        </p:nvSpPr>
        <p:spPr>
          <a:xfrm>
            <a:off x="2268182" y="6795475"/>
            <a:ext cx="2194636" cy="4571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1240029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ademic Literature 16x9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AcademicLiterature_16x9_TP103431361" id="{5F96931E-AB0C-4596-BACB-72E4435FDDAD}" vid="{89BC7A8E-9260-4268-AED0-21C1F479CF45}"/>
    </a:ext>
  </a:extLst>
</a:theme>
</file>

<file path=ppt/theme/theme2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61E720F-F05D-4536-9C34-0CFCED65D3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Presentación académica, rayas finas y diseño de la cinta (pantalla panorámica)</Template>
  <TotalTime>0</TotalTime>
  <Words>980</Words>
  <Application>Microsoft Office PowerPoint</Application>
  <PresentationFormat>Personalizado</PresentationFormat>
  <Paragraphs>133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Academic Literature 16x9</vt:lpstr>
      <vt:lpstr>Ejecución PRESUPUESTO SALAMANCA 2017. inversiones y otros.   </vt:lpstr>
      <vt:lpstr>ÍNDICE</vt:lpstr>
      <vt:lpstr>1. SALAMANCA : LA LIQUIDACIÓN DEL PRESUPUESTO DE 2017</vt:lpstr>
      <vt:lpstr>2. EL GOBIERNO DE AHORA MADRID TIENE UN SERIO PROBLEMA CON LAS INVERSIONES</vt:lpstr>
      <vt:lpstr>      3. LAS INVERSIONES EN EL DISTRITO TODAVÍA PEOR QUE A NIVEL DE LA CIUDAD DE MADRID. LA GESTIÓN DE LA JMD</vt:lpstr>
      <vt:lpstr>      4. LOS PRESUPUESTOS PARTICIPATIVOS: LA JOYA DE LA CORONA ¡MENUDO ENGAÑO! </vt:lpstr>
      <vt:lpstr>    5. FONDOS DE REEQULIBRIO TERRITORIAL E INVERSIONES FINANCIERAMENTE SOSTENIBLES. MÁS DE LO MISMO. </vt:lpstr>
      <vt:lpstr>    5. FONDOS DE REEQULIBRIO TERRITORIAL E INVERSIONES FINANCIERAMENTE SOSTENIBLES. CONTINUACIÓN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2015-09-02T08:36:14Z</dcterms:created>
  <dcterms:modified xsi:type="dcterms:W3CDTF">2018-03-20T08:05:41Z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TC034313809991</vt:lpwstr>
  </property>
</Properties>
</file>